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3" r:id="rId2"/>
  </p:sldIdLst>
  <p:sldSz cx="7775575" cy="1090771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A6F88"/>
    <a:srgbClr val="0048D8"/>
    <a:srgbClr val="0036A2"/>
    <a:srgbClr val="7A7B7A"/>
    <a:srgbClr val="008B39"/>
    <a:srgbClr val="F9F4EB"/>
    <a:srgbClr val="906E30"/>
    <a:srgbClr val="EBCEBA"/>
    <a:srgbClr val="FDE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3120" y="78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9785" cy="498693"/>
          </a:xfrm>
          <a:prstGeom prst="rect">
            <a:avLst/>
          </a:prstGeom>
        </p:spPr>
        <p:txBody>
          <a:bodyPr vert="horz" lIns="89311" tIns="44655" rIns="89311" bIns="44655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4" y="2"/>
            <a:ext cx="2949785" cy="498693"/>
          </a:xfrm>
          <a:prstGeom prst="rect">
            <a:avLst/>
          </a:prstGeom>
        </p:spPr>
        <p:txBody>
          <a:bodyPr vert="horz" lIns="89311" tIns="44655" rIns="89311" bIns="44655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8213" y="1241425"/>
            <a:ext cx="2390775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311" tIns="44655" rIns="89311" bIns="4465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vert="horz" lIns="89311" tIns="44655" rIns="89311" bIns="4465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440650"/>
            <a:ext cx="2949785" cy="498692"/>
          </a:xfrm>
          <a:prstGeom prst="rect">
            <a:avLst/>
          </a:prstGeom>
        </p:spPr>
        <p:txBody>
          <a:bodyPr vert="horz" lIns="89311" tIns="44655" rIns="89311" bIns="44655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4" y="9440650"/>
            <a:ext cx="2949785" cy="498692"/>
          </a:xfrm>
          <a:prstGeom prst="rect">
            <a:avLst/>
          </a:prstGeom>
        </p:spPr>
        <p:txBody>
          <a:bodyPr vert="horz" lIns="89311" tIns="44655" rIns="89311" bIns="44655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19175" rtl="0" eaLnBrk="1" latinLnBrk="0" hangingPunct="1">
      <a:defRPr kumimoji="1" sz="1335" kern="1200">
        <a:solidFill>
          <a:schemeClr val="tx1"/>
        </a:solidFill>
        <a:latin typeface="+mn-lt"/>
        <a:ea typeface="+mn-ea"/>
        <a:cs typeface="+mn-cs"/>
      </a:defRPr>
    </a:lvl1pPr>
    <a:lvl2pPr marL="509270" algn="l" defTabSz="1019175" rtl="0" eaLnBrk="1" latinLnBrk="0" hangingPunct="1">
      <a:defRPr kumimoji="1" sz="1335" kern="1200">
        <a:solidFill>
          <a:schemeClr val="tx1"/>
        </a:solidFill>
        <a:latin typeface="+mn-lt"/>
        <a:ea typeface="+mn-ea"/>
        <a:cs typeface="+mn-cs"/>
      </a:defRPr>
    </a:lvl2pPr>
    <a:lvl3pPr marL="1019175" algn="l" defTabSz="1019175" rtl="0" eaLnBrk="1" latinLnBrk="0" hangingPunct="1">
      <a:defRPr kumimoji="1" sz="1335" kern="1200">
        <a:solidFill>
          <a:schemeClr val="tx1"/>
        </a:solidFill>
        <a:latin typeface="+mn-lt"/>
        <a:ea typeface="+mn-ea"/>
        <a:cs typeface="+mn-cs"/>
      </a:defRPr>
    </a:lvl3pPr>
    <a:lvl4pPr marL="1528445" algn="l" defTabSz="1019175" rtl="0" eaLnBrk="1" latinLnBrk="0" hangingPunct="1">
      <a:defRPr kumimoji="1" sz="1335" kern="1200">
        <a:solidFill>
          <a:schemeClr val="tx1"/>
        </a:solidFill>
        <a:latin typeface="+mn-lt"/>
        <a:ea typeface="+mn-ea"/>
        <a:cs typeface="+mn-cs"/>
      </a:defRPr>
    </a:lvl4pPr>
    <a:lvl5pPr marL="2037715" algn="l" defTabSz="1019175" rtl="0" eaLnBrk="1" latinLnBrk="0" hangingPunct="1">
      <a:defRPr kumimoji="1" sz="1335" kern="1200">
        <a:solidFill>
          <a:schemeClr val="tx1"/>
        </a:solidFill>
        <a:latin typeface="+mn-lt"/>
        <a:ea typeface="+mn-ea"/>
        <a:cs typeface="+mn-cs"/>
      </a:defRPr>
    </a:lvl5pPr>
    <a:lvl6pPr marL="2547620" algn="l" defTabSz="1019175" rtl="0" eaLnBrk="1" latinLnBrk="0" hangingPunct="1">
      <a:defRPr kumimoji="1" sz="1335" kern="1200">
        <a:solidFill>
          <a:schemeClr val="tx1"/>
        </a:solidFill>
        <a:latin typeface="+mn-lt"/>
        <a:ea typeface="+mn-ea"/>
        <a:cs typeface="+mn-cs"/>
      </a:defRPr>
    </a:lvl6pPr>
    <a:lvl7pPr marL="3056890" algn="l" defTabSz="1019175" rtl="0" eaLnBrk="1" latinLnBrk="0" hangingPunct="1">
      <a:defRPr kumimoji="1" sz="1335" kern="1200">
        <a:solidFill>
          <a:schemeClr val="tx1"/>
        </a:solidFill>
        <a:latin typeface="+mn-lt"/>
        <a:ea typeface="+mn-ea"/>
        <a:cs typeface="+mn-cs"/>
      </a:defRPr>
    </a:lvl7pPr>
    <a:lvl8pPr marL="3566795" algn="l" defTabSz="1019175" rtl="0" eaLnBrk="1" latinLnBrk="0" hangingPunct="1">
      <a:defRPr kumimoji="1" sz="1335" kern="1200">
        <a:solidFill>
          <a:schemeClr val="tx1"/>
        </a:solidFill>
        <a:latin typeface="+mn-lt"/>
        <a:ea typeface="+mn-ea"/>
        <a:cs typeface="+mn-cs"/>
      </a:defRPr>
    </a:lvl8pPr>
    <a:lvl9pPr marL="4076065" algn="l" defTabSz="1019175" rtl="0" eaLnBrk="1" latinLnBrk="0" hangingPunct="1">
      <a:defRPr kumimoji="1" sz="133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1947" y="1785129"/>
            <a:ext cx="5831681" cy="3797500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50"/>
            </a:lvl3pPr>
            <a:lvl4pPr marL="875030" indent="0" algn="ctr">
              <a:buNone/>
              <a:defRPr sz="1020"/>
            </a:lvl4pPr>
            <a:lvl5pPr marL="1166495" indent="0" algn="ctr">
              <a:buNone/>
              <a:defRPr sz="1020"/>
            </a:lvl5pPr>
            <a:lvl6pPr marL="1457960" indent="0" algn="ctr">
              <a:buNone/>
              <a:defRPr sz="1020"/>
            </a:lvl6pPr>
            <a:lvl7pPr marL="1749425" indent="0" algn="ctr">
              <a:buNone/>
              <a:defRPr sz="1020"/>
            </a:lvl7pPr>
            <a:lvl8pPr marL="2041525" indent="0" algn="ctr">
              <a:buNone/>
              <a:defRPr sz="1020"/>
            </a:lvl8pPr>
            <a:lvl9pPr marL="2332990" indent="0" algn="ctr">
              <a:buNone/>
              <a:defRPr sz="102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4A3B7E-DD21-4048-88F3-59665D8E8C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03F17-9641-4B84-A974-7D55D06F1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4131-7570-4EAC-891F-767FF0AB4B31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DB54-52D2-4CF9-AC0B-B2DDAD164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D20DD-EE55-4DDE-BB8B-8D151B9371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0586A-009D-4946-86B1-6BEB0D580B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E7DE13-46BE-4B37-9FBB-8FA2A87D72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FC707-0A99-4B85-9C38-B64E72987C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0521" y="2719355"/>
            <a:ext cx="6706433" cy="4537305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0521" y="7299585"/>
            <a:ext cx="6706433" cy="2386061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3pPr>
            <a:lvl4pPr marL="87503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64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9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94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15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29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84D596-71CB-401C-BE2A-FF96587D8E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CCBC2-8C21-4C9A-A2A0-C4F7CFD13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FDC24-657B-46BD-9F76-F6EB56EE60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B99DA-1B7B-4D03-B44C-EA0B6BFD2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5584" y="580736"/>
            <a:ext cx="6706433" cy="210832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50" b="1"/>
            </a:lvl3pPr>
            <a:lvl4pPr marL="875030" indent="0">
              <a:buNone/>
              <a:defRPr sz="1020" b="1"/>
            </a:lvl4pPr>
            <a:lvl5pPr marL="1166495" indent="0">
              <a:buNone/>
              <a:defRPr sz="1020" b="1"/>
            </a:lvl5pPr>
            <a:lvl6pPr marL="1457960" indent="0">
              <a:buNone/>
              <a:defRPr sz="1020" b="1"/>
            </a:lvl6pPr>
            <a:lvl7pPr marL="1749425" indent="0">
              <a:buNone/>
              <a:defRPr sz="1020" b="1"/>
            </a:lvl7pPr>
            <a:lvl8pPr marL="2041525" indent="0">
              <a:buNone/>
              <a:defRPr sz="1020" b="1"/>
            </a:lvl8pPr>
            <a:lvl9pPr marL="2332990" indent="0">
              <a:buNone/>
              <a:defRPr sz="102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50" b="1"/>
            </a:lvl3pPr>
            <a:lvl4pPr marL="875030" indent="0">
              <a:buNone/>
              <a:defRPr sz="1020" b="1"/>
            </a:lvl4pPr>
            <a:lvl5pPr marL="1166495" indent="0">
              <a:buNone/>
              <a:defRPr sz="1020" b="1"/>
            </a:lvl5pPr>
            <a:lvl6pPr marL="1457960" indent="0">
              <a:buNone/>
              <a:defRPr sz="1020" b="1"/>
            </a:lvl6pPr>
            <a:lvl7pPr marL="1749425" indent="0">
              <a:buNone/>
              <a:defRPr sz="1020" b="1"/>
            </a:lvl7pPr>
            <a:lvl8pPr marL="2041525" indent="0">
              <a:buNone/>
              <a:defRPr sz="1020" b="1"/>
            </a:lvl8pPr>
            <a:lvl9pPr marL="2332990" indent="0">
              <a:buNone/>
              <a:defRPr sz="102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244564-11C5-49CA-A6C6-0EFA5B9EEF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FB411-F8C4-4E71-AA2F-EFB8BA5857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C5F0A-E814-4F5B-8509-4826EF6EAF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3135D-753B-4641-9B40-F5C756AB03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49F838-D727-4C3D-981F-C91357BA97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7CFDE-7B0F-4037-894D-A6CABA6358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05632" y="1570509"/>
            <a:ext cx="3936385" cy="7751546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5"/>
            </a:lvl2pPr>
            <a:lvl3pPr marL="582930" indent="0">
              <a:buNone/>
              <a:defRPr sz="765"/>
            </a:lvl3pPr>
            <a:lvl4pPr marL="875030" indent="0">
              <a:buNone/>
              <a:defRPr sz="640"/>
            </a:lvl4pPr>
            <a:lvl5pPr marL="1166495" indent="0">
              <a:buNone/>
              <a:defRPr sz="640"/>
            </a:lvl5pPr>
            <a:lvl6pPr marL="1457960" indent="0">
              <a:buNone/>
              <a:defRPr sz="640"/>
            </a:lvl6pPr>
            <a:lvl7pPr marL="1749425" indent="0">
              <a:buNone/>
              <a:defRPr sz="640"/>
            </a:lvl7pPr>
            <a:lvl8pPr marL="2041525" indent="0">
              <a:buNone/>
              <a:defRPr sz="640"/>
            </a:lvl8pPr>
            <a:lvl9pPr marL="2332990" indent="0">
              <a:buNone/>
              <a:defRPr sz="64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4131-7570-4EAC-891F-767FF0AB4B31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DB54-52D2-4CF9-AC0B-B2DDAD164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305632" y="1570509"/>
            <a:ext cx="3936385" cy="7751546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5030" indent="0">
              <a:buNone/>
              <a:defRPr sz="1275"/>
            </a:lvl4pPr>
            <a:lvl5pPr marL="1166495" indent="0">
              <a:buNone/>
              <a:defRPr sz="1275"/>
            </a:lvl5pPr>
            <a:lvl6pPr marL="1457960" indent="0">
              <a:buNone/>
              <a:defRPr sz="1275"/>
            </a:lvl6pPr>
            <a:lvl7pPr marL="1749425" indent="0">
              <a:buNone/>
              <a:defRPr sz="1275"/>
            </a:lvl7pPr>
            <a:lvl8pPr marL="2041525" indent="0">
              <a:buNone/>
              <a:defRPr sz="1275"/>
            </a:lvl8pPr>
            <a:lvl9pPr marL="2332990" indent="0">
              <a:buNone/>
              <a:defRPr sz="127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5"/>
            </a:lvl2pPr>
            <a:lvl3pPr marL="582930" indent="0">
              <a:buNone/>
              <a:defRPr sz="765"/>
            </a:lvl3pPr>
            <a:lvl4pPr marL="875030" indent="0">
              <a:buNone/>
              <a:defRPr sz="640"/>
            </a:lvl4pPr>
            <a:lvl5pPr marL="1166495" indent="0">
              <a:buNone/>
              <a:defRPr sz="640"/>
            </a:lvl5pPr>
            <a:lvl6pPr marL="1457960" indent="0">
              <a:buNone/>
              <a:defRPr sz="640"/>
            </a:lvl6pPr>
            <a:lvl7pPr marL="1749425" indent="0">
              <a:buNone/>
              <a:defRPr sz="640"/>
            </a:lvl7pPr>
            <a:lvl8pPr marL="2041525" indent="0">
              <a:buNone/>
              <a:defRPr sz="640"/>
            </a:lvl8pPr>
            <a:lvl9pPr marL="2332990" indent="0">
              <a:buNone/>
              <a:defRPr sz="64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CF08AA-2110-42CD-8773-E3A4EF59A3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9A334-02AD-4810-8742-6DB93C5EA2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571" y="580736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571" y="10109835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44131-7570-4EAC-891F-767FF0AB4B31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75659" y="10109835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91500" y="10109835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1DB54-52D2-4CF9-AC0B-B2DDAD164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 descr="背景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12044" y="130746"/>
            <a:ext cx="7555519" cy="106917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kumimoji="1"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6050" indent="-146050" algn="l" defTabSz="582930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kumimoji="1"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515" indent="-146050" algn="l" defTabSz="582930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980" indent="-146050" algn="l" defTabSz="582930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kumimoji="1"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445" indent="-146050" algn="l" defTabSz="582930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kumimoji="1" sz="1150" kern="1200">
          <a:solidFill>
            <a:schemeClr val="tx1"/>
          </a:solidFill>
          <a:latin typeface="+mn-lt"/>
          <a:ea typeface="+mn-ea"/>
          <a:cs typeface="+mn-cs"/>
        </a:defRPr>
      </a:lvl4pPr>
      <a:lvl5pPr marL="1311910" indent="-146050" algn="l" defTabSz="582930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kumimoji="1" sz="1150" kern="1200">
          <a:solidFill>
            <a:schemeClr val="tx1"/>
          </a:solidFill>
          <a:latin typeface="+mn-lt"/>
          <a:ea typeface="+mn-ea"/>
          <a:cs typeface="+mn-cs"/>
        </a:defRPr>
      </a:lvl5pPr>
      <a:lvl6pPr marL="1604010" indent="-146050" algn="l" defTabSz="582930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kumimoji="1" sz="1150" kern="1200">
          <a:solidFill>
            <a:schemeClr val="tx1"/>
          </a:solidFill>
          <a:latin typeface="+mn-lt"/>
          <a:ea typeface="+mn-ea"/>
          <a:cs typeface="+mn-cs"/>
        </a:defRPr>
      </a:lvl6pPr>
      <a:lvl7pPr marL="1895475" indent="-146050" algn="l" defTabSz="582930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kumimoji="1" sz="1150" kern="1200">
          <a:solidFill>
            <a:schemeClr val="tx1"/>
          </a:solidFill>
          <a:latin typeface="+mn-lt"/>
          <a:ea typeface="+mn-ea"/>
          <a:cs typeface="+mn-cs"/>
        </a:defRPr>
      </a:lvl7pPr>
      <a:lvl8pPr marL="2186940" indent="-146050" algn="l" defTabSz="582930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kumimoji="1" sz="1150" kern="1200">
          <a:solidFill>
            <a:schemeClr val="tx1"/>
          </a:solidFill>
          <a:latin typeface="+mn-lt"/>
          <a:ea typeface="+mn-ea"/>
          <a:cs typeface="+mn-cs"/>
        </a:defRPr>
      </a:lvl8pPr>
      <a:lvl9pPr marL="2478405" indent="-146050" algn="l" defTabSz="582930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kumimoji="1" sz="11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82930" rtl="0" eaLnBrk="1" latinLnBrk="0" hangingPunct="1">
        <a:defRPr kumimoji="1" sz="1150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kumimoji="1" sz="1150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kumimoji="1" sz="1150" kern="1200">
          <a:solidFill>
            <a:schemeClr val="tx1"/>
          </a:solidFill>
          <a:latin typeface="+mn-lt"/>
          <a:ea typeface="+mn-ea"/>
          <a:cs typeface="+mn-cs"/>
        </a:defRPr>
      </a:lvl3pPr>
      <a:lvl4pPr marL="875030" algn="l" defTabSz="582930" rtl="0" eaLnBrk="1" latinLnBrk="0" hangingPunct="1">
        <a:defRPr kumimoji="1" sz="1150" kern="1200">
          <a:solidFill>
            <a:schemeClr val="tx1"/>
          </a:solidFill>
          <a:latin typeface="+mn-lt"/>
          <a:ea typeface="+mn-ea"/>
          <a:cs typeface="+mn-cs"/>
        </a:defRPr>
      </a:lvl4pPr>
      <a:lvl5pPr marL="1166495" algn="l" defTabSz="582930" rtl="0" eaLnBrk="1" latinLnBrk="0" hangingPunct="1">
        <a:defRPr kumimoji="1" sz="1150" kern="1200">
          <a:solidFill>
            <a:schemeClr val="tx1"/>
          </a:solidFill>
          <a:latin typeface="+mn-lt"/>
          <a:ea typeface="+mn-ea"/>
          <a:cs typeface="+mn-cs"/>
        </a:defRPr>
      </a:lvl5pPr>
      <a:lvl6pPr marL="1457960" algn="l" defTabSz="582930" rtl="0" eaLnBrk="1" latinLnBrk="0" hangingPunct="1">
        <a:defRPr kumimoji="1" sz="1150" kern="1200">
          <a:solidFill>
            <a:schemeClr val="tx1"/>
          </a:solidFill>
          <a:latin typeface="+mn-lt"/>
          <a:ea typeface="+mn-ea"/>
          <a:cs typeface="+mn-cs"/>
        </a:defRPr>
      </a:lvl6pPr>
      <a:lvl7pPr marL="1749425" algn="l" defTabSz="582930" rtl="0" eaLnBrk="1" latinLnBrk="0" hangingPunct="1">
        <a:defRPr kumimoji="1" sz="1150" kern="1200">
          <a:solidFill>
            <a:schemeClr val="tx1"/>
          </a:solidFill>
          <a:latin typeface="+mn-lt"/>
          <a:ea typeface="+mn-ea"/>
          <a:cs typeface="+mn-cs"/>
        </a:defRPr>
      </a:lvl7pPr>
      <a:lvl8pPr marL="2041525" algn="l" defTabSz="582930" rtl="0" eaLnBrk="1" latinLnBrk="0" hangingPunct="1">
        <a:defRPr kumimoji="1" sz="1150" kern="1200">
          <a:solidFill>
            <a:schemeClr val="tx1"/>
          </a:solidFill>
          <a:latin typeface="+mn-lt"/>
          <a:ea typeface="+mn-ea"/>
          <a:cs typeface="+mn-cs"/>
        </a:defRPr>
      </a:lvl8pPr>
      <a:lvl9pPr marL="2332990" algn="l" defTabSz="582930" rtl="0" eaLnBrk="1" latinLnBrk="0" hangingPunct="1">
        <a:defRPr kumimoji="1" sz="1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 rot="1027640">
            <a:off x="1260652" y="3113615"/>
            <a:ext cx="6317671" cy="5316218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0817703"/>
              </a:avLst>
            </a:prstTxWarp>
            <a:spAutoFit/>
          </a:bodyPr>
          <a:lstStyle/>
          <a:p>
            <a:r>
              <a:rPr lang="ja-JP" altLang="en-US" sz="2600" b="1" dirty="0">
                <a:solidFill>
                  <a:srgbClr val="EA6F88"/>
                </a:solidFill>
                <a:latin typeface="メイリオ" panose="020B0604030504040204" charset="-128"/>
                <a:ea typeface="メイリオ" panose="020B0604030504040204" charset="-128"/>
                <a:cs typeface="メイリオ" panose="020B0604030504040204" charset="-128"/>
              </a:rPr>
              <a:t>　この街の</a:t>
            </a:r>
            <a:r>
              <a:rPr lang="ja-JP" altLang="en-US" sz="2600" b="1" dirty="0" err="1">
                <a:solidFill>
                  <a:srgbClr val="EA6F88"/>
                </a:solidFill>
                <a:latin typeface="メイリオ" panose="020B0604030504040204" charset="-128"/>
                <a:ea typeface="メイリオ" panose="020B0604030504040204" charset="-128"/>
                <a:cs typeface="メイリオ" panose="020B0604030504040204" charset="-128"/>
              </a:rPr>
              <a:t>障がい</a:t>
            </a:r>
            <a:r>
              <a:rPr lang="ja-JP" altLang="en-US" sz="2600" b="1" dirty="0">
                <a:solidFill>
                  <a:srgbClr val="EA6F88"/>
                </a:solidFill>
                <a:latin typeface="メイリオ" panose="020B0604030504040204" charset="-128"/>
                <a:ea typeface="メイリオ" panose="020B0604030504040204" charset="-128"/>
                <a:cs typeface="メイリオ" panose="020B0604030504040204" charset="-128"/>
              </a:rPr>
              <a:t>福祉を知れば、もっと安心。</a:t>
            </a:r>
          </a:p>
        </p:txBody>
      </p:sp>
      <p:pic>
        <p:nvPicPr>
          <p:cNvPr id="6" name="図 5" descr="クリップアート が含まれている画像&#10;&#10;非常に高い精度で生成された説明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04" b="91975" l="8678" r="95455">
                        <a14:foregroundMark x1="30372" y1="6584" x2="36157" y2="7613"/>
                        <a14:foregroundMark x1="61777" y1="4115" x2="59917" y2="4321"/>
                        <a14:foregroundMark x1="41736" y1="24486" x2="40289" y2="17695"/>
                        <a14:foregroundMark x1="53099" y1="17901" x2="55372" y2="20165"/>
                        <a14:foregroundMark x1="40083" y1="49177" x2="45248" y2="63374"/>
                        <a14:foregroundMark x1="63843" y1="53909" x2="35331" y2="56173"/>
                        <a14:foregroundMark x1="35331" y1="56173" x2="40083" y2="68930"/>
                        <a14:foregroundMark x1="40083" y1="68930" x2="53719" y2="75514"/>
                        <a14:foregroundMark x1="53719" y1="75514" x2="64050" y2="72222"/>
                        <a14:foregroundMark x1="64050" y1="72222" x2="69835" y2="59877"/>
                        <a14:foregroundMark x1="69835" y1="59877" x2="69835" y2="48148"/>
                        <a14:foregroundMark x1="69835" y1="48148" x2="65702" y2="46091"/>
                        <a14:foregroundMark x1="61777" y1="46091" x2="48347" y2="44033"/>
                        <a14:foregroundMark x1="48347" y1="44033" x2="37397" y2="46708"/>
                        <a14:foregroundMark x1="37397" y1="46708" x2="28926" y2="54321"/>
                        <a14:foregroundMark x1="28719" y1="26337" x2="20455" y2="34156"/>
                        <a14:foregroundMark x1="20455" y1="34156" x2="18802" y2="37654"/>
                        <a14:foregroundMark x1="8884" y1="29630" x2="8884" y2="29630"/>
                        <a14:foregroundMark x1="90496" y1="52675" x2="90496" y2="52675"/>
                        <a14:foregroundMark x1="94421" y1="51029" x2="94421" y2="51029"/>
                        <a14:foregroundMark x1="95661" y1="52881" x2="95661" y2="52881"/>
                        <a14:foregroundMark x1="95661" y1="54527" x2="95661" y2="54527"/>
                        <a14:foregroundMark x1="64463" y1="82716" x2="64050" y2="84979"/>
                        <a14:foregroundMark x1="64463" y1="81070" x2="61777" y2="91975"/>
                        <a14:foregroundMark x1="61777" y1="91975" x2="58884" y2="87037"/>
                        <a14:foregroundMark x1="71488" y1="65638" x2="67975" y2="72428"/>
                        <a14:foregroundMark x1="34504" y1="74074" x2="30992" y2="79424"/>
                        <a14:foregroundMark x1="39050" y1="81481" x2="28926" y2="86008"/>
                        <a14:foregroundMark x1="28926" y1="86008" x2="28926" y2="86008"/>
                        <a14:foregroundMark x1="43595" y1="87243" x2="40083" y2="88889"/>
                      </a14:backgroundRemoval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75" y="9448799"/>
            <a:ext cx="1086045" cy="1090533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427026" y="608428"/>
            <a:ext cx="4152896" cy="40011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spc="-300" dirty="0">
                <a:ln w="0">
                  <a:noFill/>
                </a:ln>
                <a:solidFill>
                  <a:srgbClr val="0036A2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海老名市障がい福祉サービス</a:t>
            </a:r>
            <a:endParaRPr lang="en-US" altLang="ja-JP" sz="2000" spc="-300" dirty="0">
              <a:ln w="0">
                <a:noFill/>
              </a:ln>
              <a:solidFill>
                <a:srgbClr val="0036A2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43658" y="10458369"/>
            <a:ext cx="8435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/>
              <a:t>©</a:t>
            </a:r>
            <a:r>
              <a:rPr kumimoji="1" lang="ja-JP" altLang="en-US" sz="1050" dirty="0"/>
              <a:t>海老名市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9076" y="9752877"/>
            <a:ext cx="777923" cy="777923"/>
          </a:xfrm>
          <a:prstGeom prst="rect">
            <a:avLst/>
          </a:prstGeom>
        </p:spPr>
      </p:pic>
      <p:sp>
        <p:nvSpPr>
          <p:cNvPr id="5" name="テキスト ボックス 12"/>
          <p:cNvSpPr txBox="1"/>
          <p:nvPr/>
        </p:nvSpPr>
        <p:spPr>
          <a:xfrm>
            <a:off x="402263" y="9838250"/>
            <a:ext cx="33063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1050" dirty="0">
                <a:latin typeface="メイリオ" panose="020B0604030504040204" charset="-128"/>
                <a:ea typeface="メイリオ" panose="020B0604030504040204" charset="-128"/>
                <a:sym typeface="+mn-ea"/>
              </a:rPr>
              <a:t>主　　催：海老名市自立支援協議会</a:t>
            </a:r>
            <a:endParaRPr lang="en-US" altLang="ja-JP" sz="1050" dirty="0">
              <a:latin typeface="メイリオ" panose="020B0604030504040204" charset="-128"/>
              <a:ea typeface="メイリオ" panose="020B0604030504040204" charset="-128"/>
            </a:endParaRPr>
          </a:p>
          <a:p>
            <a:pPr algn="l"/>
            <a:r>
              <a:rPr lang="ja-JP" altLang="en-US" sz="1050" dirty="0">
                <a:latin typeface="メイリオ" panose="020B0604030504040204" charset="-128"/>
                <a:ea typeface="メイリオ" panose="020B0604030504040204" charset="-128"/>
                <a:sym typeface="+mn-ea"/>
              </a:rPr>
              <a:t>お問合せ：地域活動支援センター結夢</a:t>
            </a:r>
            <a:endParaRPr lang="en-US" altLang="ja-JP" sz="1050" dirty="0">
              <a:latin typeface="メイリオ" panose="020B0604030504040204" charset="-128"/>
              <a:ea typeface="メイリオ" panose="020B0604030504040204" charset="-128"/>
            </a:endParaRPr>
          </a:p>
          <a:p>
            <a:pPr algn="l"/>
            <a:r>
              <a:rPr lang="ja-JP" altLang="en-US" sz="1050" dirty="0">
                <a:latin typeface="メイリオ" panose="020B0604030504040204" charset="-128"/>
                <a:ea typeface="メイリオ" panose="020B0604030504040204" charset="-128"/>
                <a:sym typeface="+mn-ea"/>
              </a:rPr>
              <a:t>電　　話</a:t>
            </a:r>
            <a:r>
              <a:rPr lang="en-US" altLang="ja-JP" sz="1050" dirty="0">
                <a:latin typeface="メイリオ" panose="020B0604030504040204" charset="-128"/>
                <a:ea typeface="メイリオ" panose="020B0604030504040204" charset="-128"/>
                <a:sym typeface="+mn-ea"/>
              </a:rPr>
              <a:t> : 046-235-2704</a:t>
            </a:r>
            <a:endParaRPr lang="en-US" altLang="ja-JP" sz="1050" b="1" dirty="0">
              <a:latin typeface="メイリオ" panose="020B0604030504040204" charset="-128"/>
              <a:ea typeface="メイリオ" panose="020B0604030504040204" charset="-128"/>
              <a:cs typeface="メイリオ" panose="020B0604030504040204" charset="-128"/>
            </a:endParaRPr>
          </a:p>
          <a:p>
            <a:pPr algn="l"/>
            <a:r>
              <a:rPr kumimoji="1" lang="ja-JP" altLang="en-US" sz="1050" dirty="0">
                <a:latin typeface="メイリオ" panose="020B0604030504040204" charset="-128"/>
                <a:ea typeface="メイリオ" panose="020B0604030504040204" charset="-128"/>
                <a:cs typeface="メイリオ" panose="020B0604030504040204" charset="-128"/>
              </a:rPr>
              <a:t>結夢 </a:t>
            </a:r>
            <a:r>
              <a:rPr kumimoji="1" lang="en-US" altLang="ja-JP" sz="1050" dirty="0">
                <a:latin typeface="メイリオ" panose="020B0604030504040204" charset="-128"/>
                <a:ea typeface="メイリオ" panose="020B0604030504040204" charset="-128"/>
                <a:cs typeface="メイリオ" panose="020B0604030504040204" charset="-128"/>
              </a:rPr>
              <a:t>H P</a:t>
            </a:r>
            <a:r>
              <a:rPr kumimoji="1" lang="ja-JP" altLang="en-US" sz="1050" dirty="0">
                <a:latin typeface="メイリオ" panose="020B0604030504040204" charset="-128"/>
                <a:ea typeface="メイリオ" panose="020B0604030504040204" charset="-128"/>
                <a:cs typeface="メイリオ" panose="020B0604030504040204" charset="-128"/>
              </a:rPr>
              <a:t>：</a:t>
            </a:r>
            <a:r>
              <a:rPr lang="en-US" altLang="ja-JP" sz="1050" dirty="0"/>
              <a:t>hoshiyakai-yumu.com</a:t>
            </a:r>
            <a:endParaRPr kumimoji="1" lang="en-US" altLang="ja-JP" sz="1050" dirty="0">
              <a:latin typeface="メイリオ" panose="020B0604030504040204" charset="-128"/>
              <a:ea typeface="メイリオ" panose="020B0604030504040204" charset="-128"/>
              <a:cs typeface="メイリオ" panose="020B0604030504040204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43D58E4-C38F-BFA5-0F89-3FA0B7B77C75}"/>
              </a:ext>
            </a:extLst>
          </p:cNvPr>
          <p:cNvSpPr/>
          <p:nvPr/>
        </p:nvSpPr>
        <p:spPr>
          <a:xfrm>
            <a:off x="427026" y="994033"/>
            <a:ext cx="41528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4000" spc="-300" dirty="0">
                <a:ln w="0">
                  <a:noFill/>
                </a:ln>
                <a:solidFill>
                  <a:srgbClr val="0036A2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合同事業所</a:t>
            </a:r>
            <a:endParaRPr lang="en-US" altLang="ja-JP" sz="4000" spc="-300" dirty="0">
              <a:ln w="0">
                <a:noFill/>
              </a:ln>
              <a:solidFill>
                <a:srgbClr val="0036A2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4000" spc="-300" dirty="0">
                <a:ln w="0">
                  <a:noFill/>
                </a:ln>
                <a:solidFill>
                  <a:srgbClr val="0036A2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説明会</a:t>
            </a:r>
            <a:r>
              <a:rPr lang="en-US" altLang="ja-JP" sz="4000" spc="-300" dirty="0">
                <a:ln w="0">
                  <a:noFill/>
                </a:ln>
                <a:solidFill>
                  <a:srgbClr val="0036A2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2024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9F423006-95C4-5E17-F2E3-E2A203BFB9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9228">
            <a:off x="5192989" y="1009850"/>
            <a:ext cx="2615244" cy="2615244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D47D05D-EB6A-A255-8985-32198703E7D6}"/>
              </a:ext>
            </a:extLst>
          </p:cNvPr>
          <p:cNvSpPr txBox="1"/>
          <p:nvPr/>
        </p:nvSpPr>
        <p:spPr>
          <a:xfrm rot="1582140">
            <a:off x="5555005" y="1864097"/>
            <a:ext cx="1904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予約</a:t>
            </a:r>
            <a:r>
              <a:rPr lang="ja-JP" altLang="en-US" sz="24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不要</a:t>
            </a:r>
            <a:endParaRPr kumimoji="1" lang="en-US" altLang="ja-JP" sz="2400" b="1" dirty="0">
              <a:ln>
                <a:solidFill>
                  <a:schemeClr val="accent1"/>
                </a:solidFill>
              </a:ln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24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入退室自由</a:t>
            </a:r>
            <a:endParaRPr kumimoji="1" lang="en-US" altLang="ja-JP" sz="2400" b="1" dirty="0">
              <a:ln>
                <a:solidFill>
                  <a:schemeClr val="accent1"/>
                </a:solidFill>
              </a:ln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endParaRPr kumimoji="1" lang="ja-JP" altLang="en-US" sz="2400" b="1" dirty="0">
              <a:ln>
                <a:solidFill>
                  <a:schemeClr val="accent1"/>
                </a:solidFill>
              </a:ln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92617D2A-5C1B-B36D-CD76-458D92AF4078}"/>
              </a:ext>
            </a:extLst>
          </p:cNvPr>
          <p:cNvGrpSpPr/>
          <p:nvPr/>
        </p:nvGrpSpPr>
        <p:grpSpPr>
          <a:xfrm>
            <a:off x="1148473" y="4732113"/>
            <a:ext cx="6153150" cy="4078039"/>
            <a:chOff x="8304379" y="8063463"/>
            <a:chExt cx="6009131" cy="4148342"/>
          </a:xfrm>
          <a:solidFill>
            <a:schemeClr val="bg1">
              <a:alpha val="40000"/>
            </a:schemeClr>
          </a:solidFill>
        </p:grpSpPr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E67D9CF6-2519-4E8A-2D40-EAB6EC6EAD54}"/>
                </a:ext>
              </a:extLst>
            </p:cNvPr>
            <p:cNvSpPr txBox="1"/>
            <p:nvPr/>
          </p:nvSpPr>
          <p:spPr>
            <a:xfrm>
              <a:off x="8304379" y="8063463"/>
              <a:ext cx="6009131" cy="4148342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1400" b="1" dirty="0">
                  <a:latin typeface="メイリオ" panose="020B0604030504040204" charset="-128"/>
                  <a:ea typeface="メイリオ" panose="020B0604030504040204" charset="-128"/>
                  <a:cs typeface="メイリオ" panose="020B0604030504040204" charset="-128"/>
                </a:rPr>
                <a:t>日　時</a:t>
              </a:r>
              <a:r>
                <a:rPr lang="ja-JP" altLang="en-US" sz="1400" dirty="0">
                  <a:latin typeface="メイリオ" panose="020B0604030504040204" charset="-128"/>
                  <a:ea typeface="メイリオ" panose="020B0604030504040204" charset="-128"/>
                  <a:cs typeface="メイリオ" panose="020B0604030504040204" charset="-128"/>
                </a:rPr>
                <a:t>　</a:t>
              </a:r>
              <a:r>
                <a:rPr lang="en-US" altLang="ja-JP" sz="3200" b="1" dirty="0">
                  <a:ln w="6350">
                    <a:solidFill>
                      <a:srgbClr val="EA6F88"/>
                    </a:solidFill>
                  </a:ln>
                  <a:solidFill>
                    <a:srgbClr val="0048D8"/>
                  </a:solidFill>
                  <a:latin typeface="メイリオ" panose="020B0604030504040204" charset="-128"/>
                  <a:ea typeface="メイリオ" panose="020B0604030504040204" charset="-128"/>
                  <a:cs typeface="メイリオ" panose="020B0604030504040204" charset="-128"/>
                </a:rPr>
                <a:t>11</a:t>
              </a:r>
              <a:r>
                <a:rPr lang="ja-JP" altLang="en-US" sz="1400" dirty="0">
                  <a:ln w="6350">
                    <a:noFill/>
                  </a:ln>
                  <a:latin typeface="メイリオ" panose="020B0604030504040204" charset="-128"/>
                  <a:ea typeface="メイリオ" panose="020B0604030504040204" charset="-128"/>
                  <a:cs typeface="メイリオ" panose="020B0604030504040204" charset="-128"/>
                </a:rPr>
                <a:t>月</a:t>
              </a:r>
              <a:r>
                <a:rPr lang="ja-JP" altLang="en-US" sz="1400" dirty="0">
                  <a:ln w="6350">
                    <a:solidFill>
                      <a:srgbClr val="EA6F88"/>
                    </a:solidFill>
                  </a:ln>
                  <a:solidFill>
                    <a:srgbClr val="0048D8"/>
                  </a:solidFill>
                  <a:latin typeface="メイリオ" panose="020B0604030504040204" charset="-128"/>
                  <a:ea typeface="メイリオ" panose="020B0604030504040204" charset="-128"/>
                  <a:cs typeface="メイリオ" panose="020B0604030504040204" charset="-128"/>
                </a:rPr>
                <a:t> </a:t>
              </a:r>
              <a:r>
                <a:rPr lang="en-US" altLang="ja-JP" sz="3200" b="1" dirty="0">
                  <a:ln w="6350">
                    <a:solidFill>
                      <a:srgbClr val="EA6F88"/>
                    </a:solidFill>
                  </a:ln>
                  <a:solidFill>
                    <a:srgbClr val="0048D8"/>
                  </a:solidFill>
                  <a:latin typeface="メイリオ" panose="020B0604030504040204" charset="-128"/>
                  <a:ea typeface="メイリオ" panose="020B0604030504040204" charset="-128"/>
                  <a:cs typeface="メイリオ" panose="020B0604030504040204" charset="-128"/>
                </a:rPr>
                <a:t>5</a:t>
              </a:r>
              <a:r>
                <a:rPr lang="ja-JP" altLang="en-US" sz="1400" dirty="0">
                  <a:ln w="6350">
                    <a:noFill/>
                  </a:ln>
                  <a:latin typeface="メイリオ" panose="020B0604030504040204" charset="-128"/>
                  <a:ea typeface="メイリオ" panose="020B0604030504040204" charset="-128"/>
                  <a:cs typeface="メイリオ" panose="020B0604030504040204" charset="-128"/>
                </a:rPr>
                <a:t>日</a:t>
              </a:r>
              <a:r>
                <a:rPr lang="ja-JP" altLang="en-US" sz="1400" dirty="0">
                  <a:ln w="6350">
                    <a:solidFill>
                      <a:srgbClr val="EA6F88"/>
                    </a:solidFill>
                  </a:ln>
                  <a:solidFill>
                    <a:srgbClr val="0048D8"/>
                  </a:solidFill>
                  <a:latin typeface="メイリオ" panose="020B0604030504040204" charset="-128"/>
                  <a:ea typeface="メイリオ" panose="020B0604030504040204" charset="-128"/>
                  <a:cs typeface="メイリオ" panose="020B0604030504040204" charset="-128"/>
                </a:rPr>
                <a:t> </a:t>
              </a:r>
              <a:r>
                <a:rPr lang="ja-JP" altLang="en-US" sz="3200" b="1" dirty="0">
                  <a:ln w="6350">
                    <a:solidFill>
                      <a:srgbClr val="EA6F88"/>
                    </a:solidFill>
                  </a:ln>
                  <a:solidFill>
                    <a:srgbClr val="0048D8"/>
                  </a:solidFill>
                  <a:latin typeface="メイリオ" panose="020B0604030504040204" charset="-128"/>
                  <a:ea typeface="メイリオ" panose="020B0604030504040204" charset="-128"/>
                </a:rPr>
                <a:t>火 </a:t>
              </a:r>
              <a:r>
                <a:rPr lang="en-US" altLang="ja-JP" sz="3200" b="1" dirty="0">
                  <a:ln w="6350">
                    <a:solidFill>
                      <a:srgbClr val="EA6F88"/>
                    </a:solidFill>
                  </a:ln>
                  <a:solidFill>
                    <a:srgbClr val="0048D8"/>
                  </a:solidFill>
                  <a:latin typeface="メイリオ" panose="020B0604030504040204" charset="-128"/>
                  <a:ea typeface="メイリオ" panose="020B0604030504040204" charset="-128"/>
                  <a:cs typeface="メイリオ" panose="020B0604030504040204" charset="-128"/>
                </a:rPr>
                <a:t>10:30</a:t>
              </a:r>
              <a:r>
                <a:rPr lang="ja-JP" altLang="en-US" sz="3200" b="1" dirty="0">
                  <a:ln w="6350">
                    <a:solidFill>
                      <a:srgbClr val="EA6F88"/>
                    </a:solidFill>
                  </a:ln>
                  <a:solidFill>
                    <a:srgbClr val="0048D8"/>
                  </a:solidFill>
                  <a:latin typeface="メイリオ" panose="020B0604030504040204" charset="-128"/>
                  <a:ea typeface="メイリオ" panose="020B0604030504040204" charset="-128"/>
                  <a:cs typeface="メイリオ" panose="020B0604030504040204" charset="-128"/>
                </a:rPr>
                <a:t>～</a:t>
              </a:r>
              <a:r>
                <a:rPr lang="en-US" altLang="ja-JP" sz="3200" b="1" dirty="0">
                  <a:ln w="6350">
                    <a:solidFill>
                      <a:srgbClr val="EA6F88"/>
                    </a:solidFill>
                  </a:ln>
                  <a:solidFill>
                    <a:srgbClr val="0048D8"/>
                  </a:solidFill>
                  <a:latin typeface="メイリオ" panose="020B0604030504040204" charset="-128"/>
                  <a:ea typeface="メイリオ" panose="020B0604030504040204" charset="-128"/>
                  <a:cs typeface="メイリオ" panose="020B0604030504040204" charset="-128"/>
                </a:rPr>
                <a:t>15:30</a:t>
              </a:r>
            </a:p>
            <a:p>
              <a:r>
                <a:rPr lang="ja-JP" altLang="en-US" sz="3200" b="1" dirty="0">
                  <a:solidFill>
                    <a:srgbClr val="EA6F88"/>
                  </a:solidFill>
                  <a:latin typeface="メイリオ" panose="020B0604030504040204" charset="-128"/>
                  <a:ea typeface="メイリオ" panose="020B0604030504040204" charset="-128"/>
                  <a:cs typeface="メイリオ" panose="020B0604030504040204" charset="-128"/>
                </a:rPr>
                <a:t>      </a:t>
              </a:r>
              <a:r>
                <a:rPr lang="ja-JP" altLang="en-US" sz="2000" dirty="0">
                  <a:solidFill>
                    <a:srgbClr val="EA6F88"/>
                  </a:solidFill>
                  <a:latin typeface="メイリオ" panose="020B0604030504040204" charset="-128"/>
                  <a:ea typeface="メイリオ" panose="020B0604030504040204" charset="-128"/>
                  <a:cs typeface="メイリオ" panose="020B0604030504040204" charset="-128"/>
                </a:rPr>
                <a:t>児童サービス編　 ：</a:t>
              </a:r>
              <a:r>
                <a:rPr lang="en-US" altLang="ja-JP" sz="2000" dirty="0">
                  <a:solidFill>
                    <a:srgbClr val="EA6F88"/>
                  </a:solidFill>
                  <a:latin typeface="メイリオ" panose="020B0604030504040204" charset="-128"/>
                  <a:ea typeface="メイリオ" panose="020B0604030504040204" charset="-128"/>
                  <a:cs typeface="メイリオ" panose="020B0604030504040204" charset="-128"/>
                </a:rPr>
                <a:t>10:30</a:t>
              </a:r>
              <a:r>
                <a:rPr lang="ja-JP" altLang="en-US" sz="2000" dirty="0">
                  <a:solidFill>
                    <a:srgbClr val="EA6F88"/>
                  </a:solidFill>
                  <a:latin typeface="メイリオ" panose="020B0604030504040204" charset="-128"/>
                  <a:ea typeface="メイリオ" panose="020B0604030504040204" charset="-128"/>
                  <a:cs typeface="メイリオ" panose="020B0604030504040204" charset="-128"/>
                </a:rPr>
                <a:t>～</a:t>
              </a:r>
              <a:r>
                <a:rPr lang="en-US" altLang="ja-JP" sz="2000" dirty="0">
                  <a:solidFill>
                    <a:srgbClr val="EA6F88"/>
                  </a:solidFill>
                  <a:latin typeface="メイリオ" panose="020B0604030504040204" charset="-128"/>
                  <a:ea typeface="メイリオ" panose="020B0604030504040204" charset="-128"/>
                  <a:cs typeface="メイリオ" panose="020B0604030504040204" charset="-128"/>
                </a:rPr>
                <a:t>12:30</a:t>
              </a:r>
            </a:p>
            <a:p>
              <a:endParaRPr lang="en-US" altLang="ja-JP" sz="1400" b="1" dirty="0">
                <a:latin typeface="メイリオ" panose="020B0604030504040204" charset="-128"/>
                <a:ea typeface="メイリオ" panose="020B0604030504040204" charset="-128"/>
                <a:cs typeface="メイリオ" panose="020B0604030504040204" charset="-128"/>
              </a:endParaRPr>
            </a:p>
            <a:p>
              <a:endParaRPr lang="en-US" altLang="ja-JP" sz="1400" b="1" dirty="0">
                <a:latin typeface="メイリオ" panose="020B0604030504040204" charset="-128"/>
                <a:ea typeface="メイリオ" panose="020B0604030504040204" charset="-128"/>
                <a:cs typeface="メイリオ" panose="020B0604030504040204" charset="-128"/>
              </a:endParaRPr>
            </a:p>
            <a:p>
              <a:endParaRPr lang="en-US" altLang="ja-JP" sz="400" b="1" dirty="0">
                <a:latin typeface="メイリオ" panose="020B0604030504040204" charset="-128"/>
                <a:ea typeface="メイリオ" panose="020B0604030504040204" charset="-128"/>
                <a:cs typeface="メイリオ" panose="020B0604030504040204" charset="-128"/>
              </a:endParaRPr>
            </a:p>
            <a:p>
              <a:r>
                <a:rPr lang="ja-JP" altLang="en-US" sz="1400" b="1" dirty="0">
                  <a:latin typeface="メイリオ" panose="020B0604030504040204" charset="-128"/>
                  <a:ea typeface="メイリオ" panose="020B0604030504040204" charset="-128"/>
                  <a:cs typeface="メイリオ" panose="020B0604030504040204" charset="-128"/>
                </a:rPr>
                <a:t>場　所</a:t>
              </a:r>
              <a:r>
                <a:rPr lang="ja-JP" altLang="en-US" sz="1200" dirty="0">
                  <a:latin typeface="メイリオ" panose="020B0604030504040204" charset="-128"/>
                  <a:ea typeface="メイリオ" panose="020B0604030504040204" charset="-128"/>
                  <a:cs typeface="メイリオ" panose="020B0604030504040204" charset="-128"/>
                </a:rPr>
                <a:t>　</a:t>
              </a:r>
              <a:r>
                <a:rPr lang="ja-JP" altLang="en-US" sz="2000" b="1" dirty="0">
                  <a:latin typeface="メイリオ" panose="020B0604030504040204" charset="-128"/>
                  <a:ea typeface="メイリオ" panose="020B0604030504040204" charset="-128"/>
                  <a:cs typeface="メイリオ" panose="020B0604030504040204" charset="-128"/>
                </a:rPr>
                <a:t>えびな市民活動センター ビナレッジ</a:t>
              </a:r>
              <a:endParaRPr lang="ja-JP" altLang="en-US" sz="2000" dirty="0">
                <a:latin typeface="メイリオ" panose="020B0604030504040204" charset="-128"/>
                <a:ea typeface="メイリオ" panose="020B0604030504040204" charset="-128"/>
                <a:cs typeface="メイリオ" panose="020B0604030504040204" charset="-128"/>
              </a:endParaRPr>
            </a:p>
            <a:p>
              <a:r>
                <a:rPr lang="ja-JP" altLang="en-US" sz="1400" dirty="0">
                  <a:latin typeface="メイリオ" panose="020B0604030504040204" charset="-128"/>
                  <a:ea typeface="メイリオ" panose="020B0604030504040204" charset="-128"/>
                  <a:cs typeface="メイリオ" panose="020B0604030504040204" charset="-128"/>
                </a:rPr>
                <a:t>　　　　〒</a:t>
              </a:r>
              <a:r>
                <a:rPr lang="en-US" altLang="ja-JP" sz="1400" dirty="0">
                  <a:latin typeface="メイリオ" panose="020B0604030504040204" charset="-128"/>
                  <a:ea typeface="メイリオ" panose="020B0604030504040204" charset="-128"/>
                  <a:cs typeface="メイリオ" panose="020B0604030504040204" charset="-128"/>
                </a:rPr>
                <a:t>243-0421</a:t>
              </a:r>
              <a:r>
                <a:rPr lang="ja-JP" altLang="en-US" sz="1400" dirty="0">
                  <a:latin typeface="メイリオ" panose="020B0604030504040204" charset="-128"/>
                  <a:ea typeface="メイリオ" panose="020B0604030504040204" charset="-128"/>
                  <a:cs typeface="メイリオ" panose="020B0604030504040204" charset="-128"/>
                </a:rPr>
                <a:t>　海老名市さつき町</a:t>
              </a:r>
              <a:r>
                <a:rPr lang="en-US" altLang="ja-JP" sz="1400" dirty="0">
                  <a:latin typeface="メイリオ" panose="020B0604030504040204" charset="-128"/>
                  <a:ea typeface="メイリオ" panose="020B0604030504040204" charset="-128"/>
                  <a:cs typeface="メイリオ" panose="020B0604030504040204" charset="-128"/>
                </a:rPr>
                <a:t>51-2</a:t>
              </a:r>
            </a:p>
            <a:p>
              <a:r>
                <a:rPr lang="ja-JP" altLang="en-US" sz="1400" dirty="0">
                  <a:latin typeface="メイリオ" panose="020B0604030504040204" charset="-128"/>
                  <a:ea typeface="メイリオ" panose="020B0604030504040204" charset="-128"/>
                  <a:cs typeface="メイリオ" panose="020B0604030504040204" charset="-128"/>
                </a:rPr>
                <a:t>　　　　最寄り駅：厚木駅より徒歩</a:t>
              </a:r>
              <a:r>
                <a:rPr lang="en-US" altLang="ja-JP" sz="1400" dirty="0">
                  <a:latin typeface="メイリオ" panose="020B0604030504040204" charset="-128"/>
                  <a:ea typeface="メイリオ" panose="020B0604030504040204" charset="-128"/>
                  <a:cs typeface="メイリオ" panose="020B0604030504040204" charset="-128"/>
                </a:rPr>
                <a:t>10</a:t>
              </a:r>
              <a:r>
                <a:rPr lang="ja-JP" altLang="en-US" sz="1400" dirty="0">
                  <a:latin typeface="メイリオ" panose="020B0604030504040204" charset="-128"/>
                  <a:ea typeface="メイリオ" panose="020B0604030504040204" charset="-128"/>
                  <a:cs typeface="メイリオ" panose="020B0604030504040204" charset="-128"/>
                </a:rPr>
                <a:t>分</a:t>
              </a:r>
              <a:r>
                <a:rPr lang="en-US" altLang="ja-JP" sz="1400" dirty="0">
                  <a:latin typeface="メイリオ" panose="020B0604030504040204" charset="-128"/>
                  <a:ea typeface="メイリオ" panose="020B0604030504040204" charset="-128"/>
                  <a:cs typeface="メイリオ" panose="020B0604030504040204" charset="-128"/>
                </a:rPr>
                <a:t>/</a:t>
              </a:r>
              <a:r>
                <a:rPr lang="ja-JP" altLang="en-US" sz="1400" dirty="0">
                  <a:latin typeface="メイリオ" panose="020B0604030504040204" charset="-128"/>
                  <a:ea typeface="メイリオ" panose="020B0604030504040204" charset="-128"/>
                  <a:cs typeface="メイリオ" panose="020B0604030504040204" charset="-128"/>
                </a:rPr>
                <a:t>海老名駅より徒歩</a:t>
              </a:r>
              <a:r>
                <a:rPr lang="en-US" altLang="ja-JP" sz="1400" dirty="0">
                  <a:latin typeface="メイリオ" panose="020B0604030504040204" charset="-128"/>
                  <a:ea typeface="メイリオ" panose="020B0604030504040204" charset="-128"/>
                  <a:cs typeface="メイリオ" panose="020B0604030504040204" charset="-128"/>
                </a:rPr>
                <a:t>20</a:t>
              </a:r>
              <a:r>
                <a:rPr lang="ja-JP" altLang="en-US" sz="1400" dirty="0">
                  <a:latin typeface="メイリオ" panose="020B0604030504040204" charset="-128"/>
                  <a:ea typeface="メイリオ" panose="020B0604030504040204" charset="-128"/>
                  <a:cs typeface="メイリオ" panose="020B0604030504040204" charset="-128"/>
                </a:rPr>
                <a:t>分</a:t>
              </a:r>
            </a:p>
            <a:p>
              <a:r>
                <a:rPr lang="ja-JP" altLang="en-US" sz="1400" dirty="0">
                  <a:latin typeface="メイリオ" panose="020B0604030504040204" charset="-128"/>
                  <a:ea typeface="メイリオ" panose="020B0604030504040204" charset="-128"/>
                  <a:cs typeface="メイリオ" panose="020B0604030504040204" charset="-128"/>
                </a:rPr>
                <a:t>　　　　</a:t>
              </a:r>
              <a:r>
                <a:rPr lang="en-US" altLang="ja-JP" sz="1400" dirty="0">
                  <a:latin typeface="メイリオ" panose="020B0604030504040204" charset="-128"/>
                  <a:ea typeface="メイリオ" panose="020B0604030504040204" charset="-128"/>
                  <a:cs typeface="メイリオ" panose="020B0604030504040204" charset="-128"/>
                </a:rPr>
                <a:t>※</a:t>
              </a:r>
              <a:r>
                <a:rPr lang="ja-JP" altLang="en-US" sz="1400" dirty="0">
                  <a:latin typeface="メイリオ" panose="020B0604030504040204" charset="-128"/>
                  <a:ea typeface="メイリオ" panose="020B0604030504040204" charset="-128"/>
                  <a:cs typeface="メイリオ" panose="020B0604030504040204" charset="-128"/>
                </a:rPr>
                <a:t>駐車場に限りがございます。公共交通機関をご利用下さい。</a:t>
              </a:r>
              <a:endParaRPr lang="en-US" altLang="ja-JP" sz="2000" dirty="0">
                <a:latin typeface="メイリオ" panose="020B0604030504040204" charset="-128"/>
                <a:ea typeface="メイリオ" panose="020B0604030504040204" charset="-128"/>
                <a:cs typeface="メイリオ" panose="020B0604030504040204" charset="-128"/>
              </a:endParaRPr>
            </a:p>
            <a:p>
              <a:endParaRPr lang="en-US" altLang="ja-JP" sz="600" dirty="0">
                <a:latin typeface="メイリオ" panose="020B0604030504040204" charset="-128"/>
                <a:ea typeface="メイリオ" panose="020B0604030504040204" charset="-128"/>
                <a:cs typeface="メイリオ" panose="020B0604030504040204" charset="-128"/>
              </a:endParaRPr>
            </a:p>
            <a:p>
              <a:r>
                <a:rPr lang="ja-JP" altLang="en-US" sz="1400" b="1" dirty="0">
                  <a:latin typeface="メイリオ" panose="020B0604030504040204" charset="-128"/>
                  <a:ea typeface="メイリオ" panose="020B0604030504040204" charset="-128"/>
                  <a:cs typeface="メイリオ" panose="020B0604030504040204" charset="-128"/>
                </a:rPr>
                <a:t>内　容　</a:t>
              </a:r>
              <a:r>
                <a:rPr lang="ja-JP" altLang="en-US" sz="1400" dirty="0">
                  <a:latin typeface="メイリオ" panose="020B0604030504040204" charset="-128"/>
                  <a:ea typeface="メイリオ" panose="020B0604030504040204" charset="-128"/>
                  <a:cs typeface="メイリオ" panose="020B0604030504040204" charset="-128"/>
                </a:rPr>
                <a:t>海老名市の福祉サービスについて、当事者の方やご家族、</a:t>
              </a:r>
              <a:endParaRPr lang="en-US" altLang="ja-JP" sz="1400" dirty="0">
                <a:latin typeface="メイリオ" panose="020B0604030504040204" charset="-128"/>
                <a:ea typeface="メイリオ" panose="020B0604030504040204" charset="-128"/>
                <a:cs typeface="メイリオ" panose="020B0604030504040204" charset="-128"/>
              </a:endParaRPr>
            </a:p>
            <a:p>
              <a:r>
                <a:rPr lang="ja-JP" altLang="en-US" sz="1400" dirty="0">
                  <a:latin typeface="メイリオ" panose="020B0604030504040204" charset="-128"/>
                  <a:ea typeface="メイリオ" panose="020B0604030504040204" charset="-128"/>
                  <a:cs typeface="メイリオ" panose="020B0604030504040204" charset="-128"/>
                </a:rPr>
                <a:t>　　　　市民の方に広く知ってもらうための説明会です。</a:t>
              </a:r>
              <a:endParaRPr lang="en-US" altLang="ja-JP" sz="1400" dirty="0">
                <a:latin typeface="メイリオ" panose="020B0604030504040204" charset="-128"/>
                <a:ea typeface="メイリオ" panose="020B0604030504040204" charset="-128"/>
                <a:cs typeface="メイリオ" panose="020B0604030504040204" charset="-128"/>
              </a:endParaRPr>
            </a:p>
            <a:p>
              <a:r>
                <a:rPr lang="ja-JP" altLang="en-US" sz="1400" dirty="0">
                  <a:latin typeface="メイリオ" panose="020B0604030504040204" charset="-128"/>
                  <a:ea typeface="メイリオ" panose="020B0604030504040204" charset="-128"/>
                  <a:cs typeface="メイリオ" panose="020B0604030504040204" charset="-128"/>
                </a:rPr>
                <a:t>　　　　海老名市内の様々な福祉サービス事業所が一堂に会する</a:t>
              </a:r>
              <a:endParaRPr lang="en-US" altLang="ja-JP" sz="1400" dirty="0">
                <a:latin typeface="メイリオ" panose="020B0604030504040204" charset="-128"/>
                <a:ea typeface="メイリオ" panose="020B0604030504040204" charset="-128"/>
                <a:cs typeface="メイリオ" panose="020B0604030504040204" charset="-128"/>
              </a:endParaRPr>
            </a:p>
            <a:p>
              <a:r>
                <a:rPr lang="ja-JP" altLang="en-US" sz="1400" dirty="0">
                  <a:latin typeface="メイリオ" panose="020B0604030504040204" charset="-128"/>
                  <a:ea typeface="メイリオ" panose="020B0604030504040204" charset="-128"/>
                  <a:cs typeface="メイリオ" panose="020B0604030504040204" charset="-128"/>
                </a:rPr>
                <a:t>　　　　貴重な機会であり、それぞれの事業所や専門員への簡単な</a:t>
              </a:r>
              <a:endParaRPr lang="en-US" altLang="ja-JP" sz="1400" dirty="0">
                <a:latin typeface="メイリオ" panose="020B0604030504040204" charset="-128"/>
                <a:ea typeface="メイリオ" panose="020B0604030504040204" charset="-128"/>
                <a:cs typeface="メイリオ" panose="020B0604030504040204" charset="-128"/>
              </a:endParaRPr>
            </a:p>
            <a:p>
              <a:r>
                <a:rPr lang="ja-JP" altLang="en-US" sz="1400" dirty="0">
                  <a:latin typeface="メイリオ" panose="020B0604030504040204" charset="-128"/>
                  <a:ea typeface="メイリオ" panose="020B0604030504040204" charset="-128"/>
                  <a:cs typeface="メイリオ" panose="020B0604030504040204" charset="-128"/>
                </a:rPr>
                <a:t>　　　　相談も可能です。また、事業所で作成した野菜やパン、</a:t>
              </a:r>
              <a:endParaRPr lang="en-US" altLang="ja-JP" sz="1400" dirty="0">
                <a:latin typeface="メイリオ" panose="020B0604030504040204" charset="-128"/>
                <a:ea typeface="メイリオ" panose="020B0604030504040204" charset="-128"/>
                <a:cs typeface="メイリオ" panose="020B0604030504040204" charset="-128"/>
              </a:endParaRPr>
            </a:p>
            <a:p>
              <a:r>
                <a:rPr lang="ja-JP" altLang="en-US" sz="1400" dirty="0">
                  <a:latin typeface="メイリオ" panose="020B0604030504040204" charset="-128"/>
                  <a:ea typeface="メイリオ" panose="020B0604030504040204" charset="-128"/>
                  <a:cs typeface="メイリオ" panose="020B0604030504040204" charset="-128"/>
                </a:rPr>
                <a:t>　　　　雑貨などの販売もございます。ぜひお立ち寄りください。</a:t>
              </a:r>
              <a:endParaRPr lang="en-US" altLang="ja-JP" sz="1400" dirty="0">
                <a:latin typeface="メイリオ" panose="020B0604030504040204" charset="-128"/>
                <a:ea typeface="メイリオ" panose="020B0604030504040204" charset="-128"/>
                <a:cs typeface="メイリオ" panose="020B0604030504040204" charset="-128"/>
              </a:endParaRPr>
            </a:p>
            <a:p>
              <a:endParaRPr lang="en-US" altLang="ja-JP" sz="1100" dirty="0">
                <a:latin typeface="メイリオ" panose="020B0604030504040204" charset="-128"/>
                <a:ea typeface="メイリオ" panose="020B0604030504040204" charset="-128"/>
                <a:cs typeface="メイリオ" panose="020B0604030504040204" charset="-128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64EF5F9A-3BE4-E469-8421-ECF4AA2F58EB}"/>
                </a:ext>
              </a:extLst>
            </p:cNvPr>
            <p:cNvSpPr txBox="1"/>
            <p:nvPr/>
          </p:nvSpPr>
          <p:spPr>
            <a:xfrm>
              <a:off x="9097098" y="9033053"/>
              <a:ext cx="4326826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ja-JP" altLang="en-US" sz="2000" dirty="0">
                  <a:solidFill>
                    <a:srgbClr val="EA6F88"/>
                  </a:solidFill>
                  <a:latin typeface="メイリオ" panose="020B0604030504040204" charset="-128"/>
                  <a:ea typeface="メイリオ" panose="020B0604030504040204" charset="-128"/>
                  <a:cs typeface="メイリオ" panose="020B0604030504040204" charset="-128"/>
                </a:rPr>
                <a:t>就労・日中活動編 ：</a:t>
              </a:r>
              <a:r>
                <a:rPr lang="en-US" altLang="ja-JP" sz="2000" dirty="0">
                  <a:solidFill>
                    <a:srgbClr val="EA6F88"/>
                  </a:solidFill>
                  <a:latin typeface="メイリオ" panose="020B0604030504040204" charset="-128"/>
                  <a:ea typeface="メイリオ" panose="020B0604030504040204" charset="-128"/>
                  <a:cs typeface="メイリオ" panose="020B0604030504040204" charset="-128"/>
                </a:rPr>
                <a:t>13:30</a:t>
              </a:r>
              <a:r>
                <a:rPr lang="ja-JP" altLang="en-US" sz="2000" dirty="0">
                  <a:solidFill>
                    <a:srgbClr val="EA6F88"/>
                  </a:solidFill>
                  <a:latin typeface="メイリオ" panose="020B0604030504040204" charset="-128"/>
                  <a:ea typeface="メイリオ" panose="020B0604030504040204" charset="-128"/>
                  <a:cs typeface="メイリオ" panose="020B0604030504040204" charset="-128"/>
                </a:rPr>
                <a:t>～</a:t>
              </a:r>
              <a:r>
                <a:rPr lang="en-US" altLang="ja-JP" sz="2000" dirty="0">
                  <a:solidFill>
                    <a:srgbClr val="EA6F88"/>
                  </a:solidFill>
                  <a:latin typeface="メイリオ" panose="020B0604030504040204" charset="-128"/>
                  <a:ea typeface="メイリオ" panose="020B0604030504040204" charset="-128"/>
                  <a:cs typeface="メイリオ" panose="020B0604030504040204" charset="-128"/>
                </a:rPr>
                <a:t>15:30</a:t>
              </a:r>
              <a:endParaRPr lang="ja-JP" altLang="en-US" sz="1400" dirty="0">
                <a:latin typeface="メイリオ" panose="020B0604030504040204" charset="-128"/>
                <a:ea typeface="メイリオ" panose="020B0604030504040204" charset="-128"/>
                <a:cs typeface="メイリオ" panose="020B060403050404020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9579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208</Words>
  <Application>Microsoft Office PowerPoint</Application>
  <PresentationFormat>ユーザー設定</PresentationFormat>
  <Paragraphs>28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HGP創英角ﾎﾟｯﾌﾟ体</vt:lpstr>
      <vt:lpstr>HG丸ｺﾞｼｯｸM-PRO</vt:lpstr>
      <vt:lpstr>メイリオ</vt:lpstr>
      <vt:lpstr>游ゴシック</vt:lpstr>
      <vt:lpstr>游ゴシック Light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赤星真人(d006033)</dc:creator>
  <cp:lastModifiedBy>binas12</cp:lastModifiedBy>
  <cp:revision>98</cp:revision>
  <cp:lastPrinted>2024-08-28T04:37:24Z</cp:lastPrinted>
  <dcterms:created xsi:type="dcterms:W3CDTF">2013-08-07T01:16:00Z</dcterms:created>
  <dcterms:modified xsi:type="dcterms:W3CDTF">2024-09-10T00:37:37Z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1041-10.8.2.6694</vt:lpwstr>
  </property>
</Properties>
</file>